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616" r:id="rId2"/>
    <p:sldId id="539" r:id="rId3"/>
    <p:sldId id="780" r:id="rId4"/>
    <p:sldId id="612" r:id="rId5"/>
    <p:sldId id="639" r:id="rId6"/>
    <p:sldId id="657" r:id="rId7"/>
    <p:sldId id="641" r:id="rId8"/>
    <p:sldId id="643" r:id="rId9"/>
    <p:sldId id="644" r:id="rId10"/>
    <p:sldId id="645" r:id="rId11"/>
    <p:sldId id="646" r:id="rId12"/>
    <p:sldId id="647" r:id="rId13"/>
    <p:sldId id="648" r:id="rId14"/>
    <p:sldId id="642" r:id="rId15"/>
    <p:sldId id="649" r:id="rId16"/>
    <p:sldId id="653" r:id="rId17"/>
    <p:sldId id="655" r:id="rId18"/>
    <p:sldId id="660" r:id="rId19"/>
    <p:sldId id="656" r:id="rId20"/>
    <p:sldId id="658" r:id="rId21"/>
    <p:sldId id="659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2" r:id="rId32"/>
    <p:sldId id="670" r:id="rId33"/>
    <p:sldId id="671" r:id="rId34"/>
    <p:sldId id="728" r:id="rId35"/>
    <p:sldId id="650" r:id="rId36"/>
    <p:sldId id="652" r:id="rId37"/>
    <p:sldId id="651" r:id="rId38"/>
    <p:sldId id="729" r:id="rId39"/>
    <p:sldId id="765" r:id="rId40"/>
    <p:sldId id="766" r:id="rId41"/>
    <p:sldId id="767" r:id="rId42"/>
    <p:sldId id="678" r:id="rId43"/>
    <p:sldId id="768" r:id="rId44"/>
    <p:sldId id="769" r:id="rId45"/>
    <p:sldId id="677" r:id="rId46"/>
    <p:sldId id="680" r:id="rId47"/>
    <p:sldId id="679" r:id="rId48"/>
    <p:sldId id="682" r:id="rId49"/>
    <p:sldId id="681" r:id="rId50"/>
    <p:sldId id="683" r:id="rId51"/>
    <p:sldId id="684" r:id="rId52"/>
    <p:sldId id="685" r:id="rId53"/>
    <p:sldId id="686" r:id="rId54"/>
    <p:sldId id="688" r:id="rId55"/>
    <p:sldId id="689" r:id="rId56"/>
    <p:sldId id="709" r:id="rId57"/>
    <p:sldId id="720" r:id="rId58"/>
    <p:sldId id="721" r:id="rId59"/>
    <p:sldId id="722" r:id="rId60"/>
    <p:sldId id="723" r:id="rId61"/>
    <p:sldId id="724" r:id="rId62"/>
    <p:sldId id="725" r:id="rId63"/>
    <p:sldId id="773" r:id="rId64"/>
    <p:sldId id="771" r:id="rId65"/>
    <p:sldId id="770" r:id="rId66"/>
    <p:sldId id="690" r:id="rId67"/>
    <p:sldId id="772" r:id="rId68"/>
    <p:sldId id="776" r:id="rId69"/>
    <p:sldId id="775" r:id="rId70"/>
    <p:sldId id="691" r:id="rId71"/>
    <p:sldId id="692" r:id="rId72"/>
    <p:sldId id="694" r:id="rId73"/>
    <p:sldId id="714" r:id="rId74"/>
    <p:sldId id="693" r:id="rId75"/>
    <p:sldId id="695" r:id="rId76"/>
    <p:sldId id="696" r:id="rId77"/>
    <p:sldId id="698" r:id="rId78"/>
    <p:sldId id="700" r:id="rId79"/>
    <p:sldId id="701" r:id="rId80"/>
    <p:sldId id="702" r:id="rId81"/>
    <p:sldId id="710" r:id="rId82"/>
    <p:sldId id="703" r:id="rId83"/>
    <p:sldId id="705" r:id="rId84"/>
    <p:sldId id="711" r:id="rId85"/>
    <p:sldId id="712" r:id="rId86"/>
    <p:sldId id="715" r:id="rId87"/>
    <p:sldId id="713" r:id="rId88"/>
    <p:sldId id="717" r:id="rId89"/>
    <p:sldId id="718" r:id="rId90"/>
    <p:sldId id="716" r:id="rId91"/>
    <p:sldId id="706" r:id="rId92"/>
    <p:sldId id="719" r:id="rId93"/>
    <p:sldId id="777" r:id="rId94"/>
    <p:sldId id="779" r:id="rId95"/>
    <p:sldId id="77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416"/>
    <p:restoredTop sz="96327"/>
  </p:normalViewPr>
  <p:slideViewPr>
    <p:cSldViewPr snapToGrid="0">
      <p:cViewPr>
        <p:scale>
          <a:sx n="141" d="100"/>
          <a:sy n="141" d="100"/>
        </p:scale>
        <p:origin x="9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37670-8127-1140-943D-757040618FC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D0A92-2DE4-4C41-B294-7BEC6B526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9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F215-0107-A428-132C-641F52BAF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8DC31-2686-C8DD-4199-A614138BA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4FF4-68B9-1C3B-6302-BA740425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565D-D1A7-E258-6AFA-0CC2910B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705AE-C792-DD46-CE15-4C3A3F94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6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FA4B-68D2-8DFC-21EF-144DA6A4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12D39-1D96-3058-12E0-71F4CA062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FC285-5C69-BDEA-7B62-40A0C513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28A0-3D59-13A5-EADA-893E4C05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9E926-F437-597D-C91E-857D84A9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22EF1-96B9-066A-2131-F90C67FB5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7508F-0E18-DC18-203B-94EABC770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66D6-E7A0-C83E-CA55-166E5B21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470C9-2733-5507-C1D4-5E522ECD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C07DD-5975-FFD0-7FFD-031EB520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FBE9-22E1-6D3F-F9BA-E4976DDF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899B-F05B-85B3-6346-53734092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4343B-CD18-0BDE-3D50-BF806772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899E-EC85-3281-9315-3D8130A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228B-896F-D111-525F-F56DD39C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6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A210-5926-13DC-D458-B405BE62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261BF-459E-7D9D-455B-11C9E8F2F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D059F-5C1B-7B91-99B4-144EA283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D306-51DD-6B82-749E-44CB5713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5224-93B3-9CBA-1C5B-6EEFCC9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D15F-957B-7A42-E034-6AE24182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32DD0-ABC4-0CD4-DD50-0AD32BD7A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4642F-C5E9-A2D7-3C8A-E23B4CEBE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DA8C9-E131-B2BA-FBCF-3FA2E99B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47063-DA28-ADE7-3120-3AE2BA47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0235C-AC53-F203-F096-CA48A5F3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7C9C-A020-2617-4819-185AE483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7800-72B2-6E15-5C25-51743E8D7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31EE3-707A-AFE5-5D11-19A76AFC2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56C74-7DA6-85C4-D7EE-D9EB5F3FE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3ADD2-4BBD-26D5-A594-8EB8CF13B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79D1A-7067-88A0-43A6-518FA816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2445E-2570-BF57-C2CC-1CA1FAD3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4A636-6254-96D1-0807-2B93CB32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22FF-56BA-EC94-F3EE-784E42D6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C9620-E147-70EB-6F38-C88A40B4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F8403-6D51-DBA4-3810-49105C40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1DBD9-2C5E-9DA4-191A-61B5ACA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4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51367-A4D7-2873-D315-C644713C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0C45-624B-A591-E692-64BFD122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C9CEF-854C-E936-8FC4-2997AA86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8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478F-5F4D-8304-57EB-17986C76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71B9-6A8D-C2BA-0D05-5658959FE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C2E7D-F63E-63CD-EF74-E55018C46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54C31-A499-3E8A-B55A-F0024745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B3C58-E60D-73A0-90B7-E86D0C49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5FAF7-353D-3351-4890-D217153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9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C52B-60A2-7251-394F-F85BC058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2DFCC2-2693-BF25-B8DC-AB4B226C7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9BE9A-B600-D2B9-333D-6B62AC6D6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F1B9-D9D1-236A-BE46-C4C38E38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774F7-FB12-509D-3483-E2A4709E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EBC68-92C5-ABFC-4E93-C6E30D75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9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68160-3C9A-6FD9-2208-313A669B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1DD0-CB24-5308-8E8D-391873CC7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D85D-C667-A2CA-27DB-C79AC6AE6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63C50-6D38-8443-820A-C8E06A688E3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FDF6-FAF9-944E-BE51-792DA6AA9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DDF12-EC78-415B-2B34-980CBAC72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AB81-746D-D44E-B8A7-E7A2E695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0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Engineering Interactive Visual Interfaces for Data Science (“The CS Data Vis Class”)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E742A-90EE-9545-A0D1-796A22202BC6}"/>
              </a:ext>
            </a:extLst>
          </p:cNvPr>
          <p:cNvSpPr txBox="1"/>
          <p:nvPr/>
        </p:nvSpPr>
        <p:spPr>
          <a:xfrm>
            <a:off x="10695909" y="5314433"/>
            <a:ext cx="6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341EBE-82D0-1E25-67D6-12397A30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EC14-6049-7048-84D7-0888C1E2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see the whole- just looking at parts does not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62BC-0170-EE44-997C-4F268664B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2383971" cy="4351338"/>
          </a:xfrm>
        </p:spPr>
        <p:txBody>
          <a:bodyPr>
            <a:normAutofit/>
          </a:bodyPr>
          <a:lstStyle/>
          <a:p>
            <a:r>
              <a:rPr lang="en-US" dirty="0"/>
              <a:t>We need the whole picture</a:t>
            </a:r>
          </a:p>
          <a:p>
            <a:pPr lvl="1"/>
            <a:r>
              <a:rPr lang="en-US" dirty="0"/>
              <a:t>Our mind matches the concept with the features as a whole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D58C2E-D049-2A46-9C10-F7661415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1963937"/>
            <a:ext cx="9599022" cy="434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BD18E-FC89-3C44-8AA4-E9E59A698DA1}"/>
              </a:ext>
            </a:extLst>
          </p:cNvPr>
          <p:cNvSpPr txBox="1"/>
          <p:nvPr/>
        </p:nvSpPr>
        <p:spPr>
          <a:xfrm>
            <a:off x="3442062" y="6450212"/>
            <a:ext cx="867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graphics.stanford.edu</a:t>
            </a:r>
            <a:r>
              <a:rPr lang="en-US" dirty="0"/>
              <a:t>/~</a:t>
            </a:r>
            <a:r>
              <a:rPr lang="en-US" dirty="0" err="1"/>
              <a:t>niloy</a:t>
            </a:r>
            <a:r>
              <a:rPr lang="en-US" dirty="0"/>
              <a:t>/research/emergence/emergence_image_siga_09.html</a:t>
            </a:r>
          </a:p>
        </p:txBody>
      </p:sp>
    </p:spTree>
    <p:extLst>
      <p:ext uri="{BB962C8B-B14F-4D97-AF65-F5344CB8AC3E}">
        <p14:creationId xmlns:p14="http://schemas.microsoft.com/office/powerpoint/2010/main" val="76486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1F26-D202-6E46-8C9F-71E7E03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is based on priors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86682-77D1-354C-840E-76507888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model of the world</a:t>
            </a:r>
          </a:p>
          <a:p>
            <a:pPr lvl="1"/>
            <a:r>
              <a:rPr lang="en-US" dirty="0"/>
              <a:t>Expectations</a:t>
            </a:r>
          </a:p>
          <a:p>
            <a:pPr lvl="1"/>
            <a:r>
              <a:rPr lang="en-US" dirty="0"/>
              <a:t>Prior experiences</a:t>
            </a:r>
          </a:p>
          <a:p>
            <a:r>
              <a:rPr lang="en-US" dirty="0"/>
              <a:t>Our perceptual systems take in raw information and then our brains try to fit raw information into a model</a:t>
            </a:r>
          </a:p>
        </p:txBody>
      </p:sp>
    </p:spTree>
    <p:extLst>
      <p:ext uri="{BB962C8B-B14F-4D97-AF65-F5344CB8AC3E}">
        <p14:creationId xmlns:p14="http://schemas.microsoft.com/office/powerpoint/2010/main" val="387204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3D56-8C18-8441-A2C7-42EC4F2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see</a:t>
            </a:r>
          </a:p>
        </p:txBody>
      </p:sp>
      <p:pic>
        <p:nvPicPr>
          <p:cNvPr id="5" name="Picture 4" descr="A person diving into a pool&#10;&#10;Description automatically generated with medium confidence">
            <a:extLst>
              <a:ext uri="{FF2B5EF4-FFF2-40B4-BE49-F238E27FC236}">
                <a16:creationId xmlns:a16="http://schemas.microsoft.com/office/drawing/2014/main" id="{4BACB8AA-40ED-DE43-A584-EB2CDB68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09" y="1502637"/>
            <a:ext cx="7951927" cy="51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62EB-A2DE-834B-9DC3-A63D4E7E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there</a:t>
            </a:r>
          </a:p>
        </p:txBody>
      </p:sp>
      <p:pic>
        <p:nvPicPr>
          <p:cNvPr id="6" name="Picture 5" descr="A picture containing building, outdoor, way, scene&#10;&#10;Description automatically generated">
            <a:extLst>
              <a:ext uri="{FF2B5EF4-FFF2-40B4-BE49-F238E27FC236}">
                <a16:creationId xmlns:a16="http://schemas.microsoft.com/office/drawing/2014/main" id="{7C911985-0C83-684E-BC0E-6031F651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1511631"/>
            <a:ext cx="6920248" cy="5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E08F-71BC-2740-B246-0E41685C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In-appropriate application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C526-86CC-A047-890C-75D3E11B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3" y="1825625"/>
            <a:ext cx="3690257" cy="4351338"/>
          </a:xfrm>
        </p:spPr>
        <p:txBody>
          <a:bodyPr/>
          <a:lstStyle/>
          <a:p>
            <a:r>
              <a:rPr lang="en-US" dirty="0"/>
              <a:t>Apply priors inappropriately</a:t>
            </a:r>
          </a:p>
          <a:p>
            <a:r>
              <a:rPr lang="en-US" dirty="0" err="1"/>
              <a:t>Pareidoia</a:t>
            </a:r>
            <a:endParaRPr lang="en-US" dirty="0"/>
          </a:p>
          <a:p>
            <a:pPr lvl="1"/>
            <a:r>
              <a:rPr lang="en-US" dirty="0"/>
              <a:t>We see faces (which our brains are very well trained to see)</a:t>
            </a:r>
          </a:p>
          <a:p>
            <a:pPr lvl="1"/>
            <a:r>
              <a:rPr lang="en-US" dirty="0"/>
              <a:t>Where there aren’t faces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AEF84A5-064B-A849-9A19-E47D3B3E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4059548"/>
            <a:ext cx="4340860" cy="2433327"/>
          </a:xfrm>
          <a:prstGeom prst="rect">
            <a:avLst/>
          </a:prstGeom>
        </p:spPr>
      </p:pic>
      <p:pic>
        <p:nvPicPr>
          <p:cNvPr id="7" name="Picture 6" descr="A picture containing text, indoor, floor, miller&#10;&#10;Description automatically generated">
            <a:extLst>
              <a:ext uri="{FF2B5EF4-FFF2-40B4-BE49-F238E27FC236}">
                <a16:creationId xmlns:a16="http://schemas.microsoft.com/office/drawing/2014/main" id="{35524441-D0F2-3145-ACA0-6B77110E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18" y="1292218"/>
            <a:ext cx="5016364" cy="276733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015BFEA-C43D-6F41-B3EE-796F5BD2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54" y="4059548"/>
            <a:ext cx="4535526" cy="26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1360-18BF-FA48-A031-BBEDD989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2D5A-DAF8-234D-A27F-1FDDE23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”constructed” top-down from the input</a:t>
            </a:r>
          </a:p>
        </p:txBody>
      </p:sp>
    </p:spTree>
    <p:extLst>
      <p:ext uri="{BB962C8B-B14F-4D97-AF65-F5344CB8AC3E}">
        <p14:creationId xmlns:p14="http://schemas.microsoft.com/office/powerpoint/2010/main" val="134403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4E11-9FE1-D749-B5DE-29B7A42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CEF-563C-A043-AA4D-05FCAA76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/>
          <a:lstStyle/>
          <a:p>
            <a:r>
              <a:rPr lang="en-US" dirty="0"/>
              <a:t>What we see depends on our goals and expectations</a:t>
            </a:r>
          </a:p>
          <a:p>
            <a:r>
              <a:rPr lang="en-US" dirty="0"/>
              <a:t>This is how some optical illusions work</a:t>
            </a:r>
          </a:p>
          <a:p>
            <a:r>
              <a:rPr lang="en-US" dirty="0"/>
              <a:t>Relative judgements are strong</a:t>
            </a:r>
          </a:p>
          <a:p>
            <a:r>
              <a:rPr lang="en-US" dirty="0"/>
              <a:t>Absolute judgements are weak </a:t>
            </a:r>
          </a:p>
          <a:p>
            <a:r>
              <a:rPr lang="en-US" dirty="0"/>
              <a:t>Who is taller? </a:t>
            </a:r>
          </a:p>
        </p:txBody>
      </p:sp>
      <p:pic>
        <p:nvPicPr>
          <p:cNvPr id="6" name="Picture 5" descr="A group of men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2AA6F374-6C75-7742-8A43-BCEF9A2D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13" y="1908629"/>
            <a:ext cx="4762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1DDC-9E8E-6D47-9384-D4F08859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Tricked you!</a:t>
            </a:r>
          </a:p>
        </p:txBody>
      </p:sp>
      <p:pic>
        <p:nvPicPr>
          <p:cNvPr id="7" name="Untitled.m4v" descr="Untitled.m4v">
            <a:hlinkClick r:id="" action="ppaction://media"/>
            <a:extLst>
              <a:ext uri="{FF2B5EF4-FFF2-40B4-BE49-F238E27FC236}">
                <a16:creationId xmlns:a16="http://schemas.microsoft.com/office/drawing/2014/main" id="{60F9D8EB-F463-1645-AE3C-C2C3D387A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714" y="1306284"/>
            <a:ext cx="6894286" cy="5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723-08A5-6E49-A429-9A167EE8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8863-AFF9-B94E-BC7E-5FB69B5A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perceive size absolutely</a:t>
            </a:r>
          </a:p>
          <a:p>
            <a:r>
              <a:rPr lang="en-US" dirty="0"/>
              <a:t>But in relation to surroundings</a:t>
            </a:r>
          </a:p>
          <a:p>
            <a:r>
              <a:rPr lang="en-US" dirty="0"/>
              <a:t>Our brains makes a judgement of what the size is, it is not something we just see</a:t>
            </a:r>
          </a:p>
        </p:txBody>
      </p:sp>
    </p:spTree>
    <p:extLst>
      <p:ext uri="{BB962C8B-B14F-4D97-AF65-F5344CB8AC3E}">
        <p14:creationId xmlns:p14="http://schemas.microsoft.com/office/powerpoint/2010/main" val="280522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Color: Brightness is relative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9" y="2408415"/>
            <a:ext cx="11207262" cy="3365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EFFD5-7764-8E4C-9896-257FFF218800}"/>
              </a:ext>
            </a:extLst>
          </p:cNvPr>
          <p:cNvSpPr txBox="1"/>
          <p:nvPr/>
        </p:nvSpPr>
        <p:spPr>
          <a:xfrm>
            <a:off x="607468" y="1860220"/>
            <a:ext cx="592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Perceived brightness of an object is relative to its background</a:t>
            </a:r>
          </a:p>
        </p:txBody>
      </p:sp>
    </p:spTree>
    <p:extLst>
      <p:ext uri="{BB962C8B-B14F-4D97-AF65-F5344CB8AC3E}">
        <p14:creationId xmlns:p14="http://schemas.microsoft.com/office/powerpoint/2010/main" val="267936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February 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Interactive Visual Interfaces for Data Science</a:t>
            </a:r>
          </a:p>
          <a:p>
            <a:pPr lvl="1"/>
            <a:r>
              <a:rPr lang="en-US" dirty="0"/>
              <a:t>“The CS Data Vis Class”</a:t>
            </a:r>
          </a:p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Logistics </a:t>
            </a:r>
          </a:p>
          <a:p>
            <a:pPr lvl="1"/>
            <a:r>
              <a:rPr lang="en-US" dirty="0"/>
              <a:t>Perception</a:t>
            </a:r>
          </a:p>
          <a:p>
            <a:pPr lvl="1"/>
            <a:r>
              <a:rPr lang="en-US" dirty="0"/>
              <a:t>Visual channels </a:t>
            </a:r>
          </a:p>
          <a:p>
            <a:pPr lvl="1"/>
            <a:r>
              <a:rPr lang="en-US" dirty="0"/>
              <a:t>Design critique activity </a:t>
            </a:r>
          </a:p>
        </p:txBody>
      </p:sp>
    </p:spTree>
    <p:extLst>
      <p:ext uri="{BB962C8B-B14F-4D97-AF65-F5344CB8AC3E}">
        <p14:creationId xmlns:p14="http://schemas.microsoft.com/office/powerpoint/2010/main" val="81398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E14C-DC2D-B241-85A8-C2454B3F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perceive colors absolutely</a:t>
            </a:r>
            <a:br>
              <a:rPr lang="en-US" dirty="0"/>
            </a:br>
            <a:r>
              <a:rPr lang="en-US" dirty="0"/>
              <a:t>But relative to surroundings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7476C40-23E6-ED47-85DC-6C5095E3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39" y="2464279"/>
            <a:ext cx="11207262" cy="336589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3BA2E839-B805-4540-8793-C1A0B734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97154"/>
            <a:ext cx="5819797" cy="832511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DC2886F5-7F20-164B-917D-1BF2B5706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3" y="4523289"/>
            <a:ext cx="5819797" cy="77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B2727-FEEC-274D-B8D3-DDB0C413D1C7}"/>
              </a:ext>
            </a:extLst>
          </p:cNvPr>
          <p:cNvSpPr txBox="1"/>
          <p:nvPr/>
        </p:nvSpPr>
        <p:spPr>
          <a:xfrm>
            <a:off x="2282803" y="6077482"/>
            <a:ext cx="6465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rectangles are the same color on the top and on the bottom</a:t>
            </a:r>
          </a:p>
          <a:p>
            <a:r>
              <a:rPr lang="en-US" dirty="0"/>
              <a:t>But we perceive them differently </a:t>
            </a:r>
          </a:p>
        </p:txBody>
      </p:sp>
    </p:spTree>
    <p:extLst>
      <p:ext uri="{BB962C8B-B14F-4D97-AF65-F5344CB8AC3E}">
        <p14:creationId xmlns:p14="http://schemas.microsoft.com/office/powerpoint/2010/main" val="376785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2BBF-93F7-0342-95F8-07A2B401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5E23-310B-4E43-8A32-D45F904C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1" y="1557813"/>
            <a:ext cx="8465051" cy="4775845"/>
          </a:xfrm>
          <a:prstGeom prst="rect">
            <a:avLst/>
          </a:prstGeom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4DD19A-D8EF-211E-3DDD-06CD1010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418" y="3355655"/>
            <a:ext cx="3760707" cy="1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EB17-6FB2-C447-9145-77660391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A7119B8-2D2B-0947-BBAA-6F276F3D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69" y="1475041"/>
            <a:ext cx="8501781" cy="494352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2F3712-E625-1443-8B4D-4331C155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35" y="3513105"/>
            <a:ext cx="3760707" cy="1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888-3979-CE4F-B23E-7CCD4908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FCA8-5BE7-AA40-9B70-9DC84C4F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1825625"/>
            <a:ext cx="4820849" cy="4351338"/>
          </a:xfrm>
        </p:spPr>
        <p:txBody>
          <a:bodyPr/>
          <a:lstStyle/>
          <a:p>
            <a:r>
              <a:rPr lang="en-US" dirty="0"/>
              <a:t>What colors are in the dress?</a:t>
            </a:r>
          </a:p>
          <a:p>
            <a:pPr lvl="1"/>
            <a:r>
              <a:rPr lang="en-US" dirty="0"/>
              <a:t>Black and blue?</a:t>
            </a:r>
          </a:p>
          <a:p>
            <a:pPr lvl="1"/>
            <a:r>
              <a:rPr lang="en-US" dirty="0"/>
              <a:t>White and gold?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picture containing clothing, indoor&#10;&#10;Description automatically generated">
            <a:extLst>
              <a:ext uri="{FF2B5EF4-FFF2-40B4-BE49-F238E27FC236}">
                <a16:creationId xmlns:a16="http://schemas.microsoft.com/office/drawing/2014/main" id="{0FA816DC-5AA5-7C4E-A75E-8D58B0B9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01" y="365125"/>
            <a:ext cx="4546567" cy="60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5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C21A-4EBC-2B48-8969-B2FBE13D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6788-D709-E440-B4AA-1120B7EA6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5492" cy="4351338"/>
          </a:xfrm>
        </p:spPr>
        <p:txBody>
          <a:bodyPr>
            <a:normAutofit/>
          </a:bodyPr>
          <a:lstStyle/>
          <a:p>
            <a:r>
              <a:rPr lang="en-US" dirty="0"/>
              <a:t>It actually is blue and black but….  </a:t>
            </a:r>
          </a:p>
          <a:p>
            <a:r>
              <a:rPr lang="en-US" dirty="0"/>
              <a:t>Your brain makes an estimate of the color based on what is perceives to be the lighting in the room</a:t>
            </a:r>
          </a:p>
          <a:p>
            <a:r>
              <a:rPr lang="en-US" dirty="0"/>
              <a:t>People now study this…. </a:t>
            </a:r>
          </a:p>
          <a:p>
            <a:pPr lvl="1"/>
            <a:r>
              <a:rPr lang="en-US" dirty="0"/>
              <a:t>57% blue and black</a:t>
            </a:r>
          </a:p>
          <a:p>
            <a:pPr lvl="1"/>
            <a:r>
              <a:rPr lang="en-US" dirty="0"/>
              <a:t>37% white and gold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CE54EE8-A5A1-B742-85B2-7CB27693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6" y="1240514"/>
            <a:ext cx="6741347" cy="4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5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339C-4B5E-B446-BAC6-99E2E2F5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color: background effect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40C45EC-BFC5-604C-BB3D-B0A24174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619250"/>
            <a:ext cx="6985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2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ED76-137D-2F42-B0F8-E48F1EC1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of color: background effect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33B1AC9-B362-1C4F-9176-0A3E58F1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95" y="1882775"/>
            <a:ext cx="7353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3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84F7-83DD-C444-8991-3552D2B7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 in color perception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FD3A8610-1181-FE4F-81D8-AE9C299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68013"/>
            <a:ext cx="71628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FC0B1-B8CC-4B4B-AF79-D08A04755565}"/>
              </a:ext>
            </a:extLst>
          </p:cNvPr>
          <p:cNvSpPr txBox="1"/>
          <p:nvPr/>
        </p:nvSpPr>
        <p:spPr>
          <a:xfrm>
            <a:off x="549919" y="2832722"/>
            <a:ext cx="122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together these colors look different</a:t>
            </a:r>
          </a:p>
        </p:txBody>
      </p:sp>
    </p:spTree>
    <p:extLst>
      <p:ext uri="{BB962C8B-B14F-4D97-AF65-F5344CB8AC3E}">
        <p14:creationId xmlns:p14="http://schemas.microsoft.com/office/powerpoint/2010/main" val="175724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EFF-2BCE-9147-A2E7-5525782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3276D72-64E2-0348-8348-A0B728EF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73" y="2208601"/>
            <a:ext cx="6908800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74BF5-1AE9-A942-97A7-A7A23E075CD2}"/>
              </a:ext>
            </a:extLst>
          </p:cNvPr>
          <p:cNvSpPr txBox="1"/>
          <p:nvPr/>
        </p:nvSpPr>
        <p:spPr>
          <a:xfrm>
            <a:off x="971950" y="3101286"/>
            <a:ext cx="1087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them apart, and they look more similar</a:t>
            </a:r>
          </a:p>
        </p:txBody>
      </p:sp>
    </p:spTree>
    <p:extLst>
      <p:ext uri="{BB962C8B-B14F-4D97-AF65-F5344CB8AC3E}">
        <p14:creationId xmlns:p14="http://schemas.microsoft.com/office/powerpoint/2010/main" val="165278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073C-BA4B-0A4B-BB0B-C9D81930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 for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9694-8120-AA4A-8E30-9EADFD93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0452" cy="4351338"/>
          </a:xfrm>
        </p:spPr>
        <p:txBody>
          <a:bodyPr/>
          <a:lstStyle/>
          <a:p>
            <a:r>
              <a:rPr lang="en-US" dirty="0"/>
              <a:t>We often use heatmaps</a:t>
            </a:r>
          </a:p>
          <a:p>
            <a:r>
              <a:rPr lang="en-US" dirty="0"/>
              <a:t>Example :</a:t>
            </a:r>
          </a:p>
          <a:p>
            <a:pPr lvl="1"/>
            <a:r>
              <a:rPr lang="en-US" dirty="0"/>
              <a:t>Is the one on the top lower or higher in value (where darker red is a higher value)</a:t>
            </a:r>
          </a:p>
          <a:p>
            <a:r>
              <a:rPr lang="en-US" dirty="0"/>
              <a:t>Be aware of this</a:t>
            </a:r>
          </a:p>
          <a:p>
            <a:pPr lvl="1"/>
            <a:r>
              <a:rPr lang="en-US" dirty="0"/>
              <a:t>Is this the right visualization for this? </a:t>
            </a:r>
          </a:p>
        </p:txBody>
      </p:sp>
      <p:pic>
        <p:nvPicPr>
          <p:cNvPr id="7" name="Picture 6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36FD17CE-8C0C-794D-BAA6-389D31D0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07" y="1602092"/>
            <a:ext cx="3999629" cy="45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1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F30-0ADF-6944-E5F9-F0E25F70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F9105-EC5F-2F9C-2376-913CEA5B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43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F105-452C-2346-93A9-E0EA0538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154E-9916-2241-948F-554BDBD6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FWSxSQsspiQ&amp;t</a:t>
            </a:r>
            <a:r>
              <a:rPr lang="en-US" dirty="0"/>
              <a:t>=69s</a:t>
            </a:r>
          </a:p>
        </p:txBody>
      </p:sp>
    </p:spTree>
    <p:extLst>
      <p:ext uri="{BB962C8B-B14F-4D97-AF65-F5344CB8AC3E}">
        <p14:creationId xmlns:p14="http://schemas.microsoft.com/office/powerpoint/2010/main" val="142747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D4D3-3995-7E4C-9B91-E9B20C53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 change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05CA-27D4-534D-ACCE-85761DFE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=1nL5ulsWMYc</a:t>
            </a:r>
          </a:p>
        </p:txBody>
      </p:sp>
    </p:spTree>
    <p:extLst>
      <p:ext uri="{BB962C8B-B14F-4D97-AF65-F5344CB8AC3E}">
        <p14:creationId xmlns:p14="http://schemas.microsoft.com/office/powerpoint/2010/main" val="20027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F189-C99E-D044-835F-41647B40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 for vis?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A083-2526-4A40-AF60-291A57B98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use change- animation- to transition or signal importance</a:t>
            </a:r>
          </a:p>
          <a:p>
            <a:pPr lvl="1"/>
            <a:r>
              <a:rPr lang="en-US" dirty="0"/>
              <a:t>People may miss it</a:t>
            </a:r>
          </a:p>
          <a:p>
            <a:r>
              <a:rPr lang="en-US" dirty="0"/>
              <a:t>Perception beats memory or detection of a change </a:t>
            </a:r>
          </a:p>
          <a:p>
            <a:endParaRPr lang="en-US" dirty="0"/>
          </a:p>
          <a:p>
            <a:r>
              <a:rPr lang="en-US" dirty="0"/>
              <a:t>But, not all dramatic enough to register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01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C3B6-40BE-6444-932B-23AFE8EF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blindness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A35D-5415-B941-9119-84FA83E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=vJG698U2Mvo</a:t>
            </a:r>
          </a:p>
        </p:txBody>
      </p:sp>
    </p:spTree>
    <p:extLst>
      <p:ext uri="{BB962C8B-B14F-4D97-AF65-F5344CB8AC3E}">
        <p14:creationId xmlns:p14="http://schemas.microsoft.com/office/powerpoint/2010/main" val="207262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30AD-C145-4843-AF28-917713B3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things in the first place?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FCCC-C023-B743-9918-8C705CFE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our visual system like a camera?</a:t>
            </a:r>
          </a:p>
          <a:p>
            <a:pPr lvl="1"/>
            <a:r>
              <a:rPr lang="en-US" dirty="0"/>
              <a:t>where all the light comes in, strikes our eye, registers in our brain?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1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CFA6-D409-4A42-A7DC-5C2BB094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062B-200D-7B45-9E05-70FE20BDC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282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experience may feel like vision is like a camera but….</a:t>
            </a:r>
          </a:p>
          <a:p>
            <a:r>
              <a:rPr lang="en-US" dirty="0"/>
              <a:t>Vision is a sequence of </a:t>
            </a:r>
          </a:p>
          <a:p>
            <a:pPr lvl="1"/>
            <a:r>
              <a:rPr lang="en-US" dirty="0"/>
              <a:t>Fixations- maintain our gaze on a single location (200-600ms)</a:t>
            </a:r>
          </a:p>
          <a:p>
            <a:pPr lvl="1"/>
            <a:r>
              <a:rPr lang="en-US" dirty="0"/>
              <a:t>Saccades- move to a different location  (20-100ms)</a:t>
            </a:r>
          </a:p>
          <a:p>
            <a:r>
              <a:rPr lang="en-US" dirty="0"/>
              <a:t>This is unconscious, happens so quickly you don’t know it is happening</a:t>
            </a:r>
          </a:p>
          <a:p>
            <a:r>
              <a:rPr lang="en-US" dirty="0"/>
              <a:t>Illustration: eye tracking data- where did someone look if you track their eyes </a:t>
            </a:r>
          </a:p>
        </p:txBody>
      </p:sp>
      <p:pic>
        <p:nvPicPr>
          <p:cNvPr id="5" name="Picture 4" descr="A picture containing indoor, wall, decorated, colorful&#10;&#10;Description automatically generated">
            <a:extLst>
              <a:ext uri="{FF2B5EF4-FFF2-40B4-BE49-F238E27FC236}">
                <a16:creationId xmlns:a16="http://schemas.microsoft.com/office/drawing/2014/main" id="{DF473FDC-E97C-A247-9DD0-20BF309F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263" y="138424"/>
            <a:ext cx="2786579" cy="3902840"/>
          </a:xfrm>
          <a:prstGeom prst="rect">
            <a:avLst/>
          </a:prstGeom>
        </p:spPr>
      </p:pic>
      <p:pic>
        <p:nvPicPr>
          <p:cNvPr id="7" name="Picture 6" descr="A group of people standing in front of a screen&#10;&#10;Description automatically generated with low confidence">
            <a:extLst>
              <a:ext uri="{FF2B5EF4-FFF2-40B4-BE49-F238E27FC236}">
                <a16:creationId xmlns:a16="http://schemas.microsoft.com/office/drawing/2014/main" id="{C9CAE9A9-41DA-0140-A994-7513CE24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60" y="4277509"/>
            <a:ext cx="5491142" cy="22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4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C877-E915-E640-B3A1-36419671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tracking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788767-0574-284A-84F3-11B69F9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63" y="4226329"/>
            <a:ext cx="7975600" cy="2362200"/>
          </a:xfrm>
          <a:prstGeom prst="rect">
            <a:avLst/>
          </a:prstGeom>
        </p:spPr>
      </p:pic>
      <p:pic>
        <p:nvPicPr>
          <p:cNvPr id="7" name="Picture 6" descr="A person wearing goggles&#10;&#10;Description automatically generated with medium confidence">
            <a:extLst>
              <a:ext uri="{FF2B5EF4-FFF2-40B4-BE49-F238E27FC236}">
                <a16:creationId xmlns:a16="http://schemas.microsoft.com/office/drawing/2014/main" id="{25B516C1-5138-704E-8B3E-B86F6AF7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63" y="1027906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0CD5-0085-EB48-A283-B50846B0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where we are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402F-971D-3A47-B4A0-34F41762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=DIEO0ZHgLSU</a:t>
            </a:r>
          </a:p>
        </p:txBody>
      </p:sp>
    </p:spTree>
    <p:extLst>
      <p:ext uri="{BB962C8B-B14F-4D97-AF65-F5344CB8AC3E}">
        <p14:creationId xmlns:p14="http://schemas.microsoft.com/office/powerpoint/2010/main" val="1528928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7F0F-6A76-9642-82F0-8CE7F857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fixations and reading</a:t>
            </a:r>
          </a:p>
        </p:txBody>
      </p:sp>
      <p:pic>
        <p:nvPicPr>
          <p:cNvPr id="5" name="eye tracking.mov" descr="eye tracking.mov">
            <a:hlinkClick r:id="" action="ppaction://media"/>
            <a:extLst>
              <a:ext uri="{FF2B5EF4-FFF2-40B4-BE49-F238E27FC236}">
                <a16:creationId xmlns:a16="http://schemas.microsoft.com/office/drawing/2014/main" id="{9D1C8760-BD39-F142-80E1-2DAAA3283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8524" y="1587669"/>
            <a:ext cx="7414952" cy="47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F45A-8901-DA40-8AA6-BE4BFB8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relevant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5A44-0F3F-3F45-ABA4-D687C2E1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study eye movements and visual interfaces</a:t>
            </a:r>
          </a:p>
          <a:p>
            <a:pPr lvl="1"/>
            <a:r>
              <a:rPr lang="en-US" dirty="0"/>
              <a:t>Ensure that users are seeing what they want them to see</a:t>
            </a:r>
          </a:p>
          <a:p>
            <a:r>
              <a:rPr lang="en-US" dirty="0"/>
              <a:t>Good to know that we aren’t registering the whole picture uniformly</a:t>
            </a:r>
          </a:p>
          <a:p>
            <a:pPr lvl="1"/>
            <a:r>
              <a:rPr lang="en-US" dirty="0"/>
              <a:t>Reason to think about how to organize content</a:t>
            </a:r>
          </a:p>
          <a:p>
            <a:pPr lvl="1"/>
            <a:r>
              <a:rPr lang="en-US" dirty="0"/>
              <a:t>How we encode data to draw attention </a:t>
            </a:r>
          </a:p>
        </p:txBody>
      </p:sp>
    </p:spTree>
    <p:extLst>
      <p:ext uri="{BB962C8B-B14F-4D97-AF65-F5344CB8AC3E}">
        <p14:creationId xmlns:p14="http://schemas.microsoft.com/office/powerpoint/2010/main" val="378833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E35C-9E03-C04A-8C2B-347A1456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71AB180-0640-93BF-19E9-193F78C9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75" y="365125"/>
            <a:ext cx="8486525" cy="63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7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7E57-BC0D-8291-4162-EBDC0D88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involved in designing 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73A82-1758-D86A-01A3-5655D7AA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57624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Encoding the data visually</a:t>
            </a:r>
          </a:p>
          <a:p>
            <a:r>
              <a:rPr lang="en-US" dirty="0"/>
              <a:t>So that people can perform tasks that help them gain insight into their data</a:t>
            </a:r>
          </a:p>
          <a:p>
            <a:endParaRPr lang="en-US" dirty="0"/>
          </a:p>
          <a:p>
            <a:r>
              <a:rPr lang="en-US" dirty="0"/>
              <a:t>We need to understand</a:t>
            </a:r>
          </a:p>
          <a:p>
            <a:pPr lvl="1"/>
            <a:r>
              <a:rPr lang="en-US" dirty="0"/>
              <a:t>Visual channels:  The possibilities we have available to us for encoding data</a:t>
            </a:r>
          </a:p>
          <a:p>
            <a:pPr lvl="1"/>
            <a:r>
              <a:rPr lang="en-US" dirty="0"/>
              <a:t>Perceptual Tasks: What our perceptual systems can do do when given visual information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31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2F68-569D-AD64-F23D-C15D3D97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2250-B650-1927-2F5B-15D3DF4C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24" y="1855701"/>
            <a:ext cx="5063836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r>
              <a:rPr lang="en-US" dirty="0"/>
              <a:t> (height, width)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Positioning</a:t>
            </a:r>
            <a:r>
              <a:rPr lang="en-US" dirty="0"/>
              <a:t> (density, proximity)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en-US" dirty="0"/>
              <a:t> (curvature, closure)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Orientation</a:t>
            </a:r>
            <a:r>
              <a:rPr lang="en-US" dirty="0"/>
              <a:t> (angle, rotation)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Color</a:t>
            </a:r>
            <a:r>
              <a:rPr lang="en-US" dirty="0"/>
              <a:t> (hue, saturation and value)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Animation</a:t>
            </a:r>
            <a:r>
              <a:rPr lang="en-US" dirty="0"/>
              <a:t> (movement, flicker)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strong are these channels?</a:t>
            </a:r>
          </a:p>
          <a:p>
            <a:r>
              <a:rPr lang="en-US" dirty="0"/>
              <a:t>How do they work together?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4478D-DD61-57AA-18B3-F444B49B2794}"/>
              </a:ext>
            </a:extLst>
          </p:cNvPr>
          <p:cNvSpPr txBox="1">
            <a:spLocks/>
          </p:cNvSpPr>
          <p:nvPr/>
        </p:nvSpPr>
        <p:spPr>
          <a:xfrm>
            <a:off x="7281947" y="365124"/>
            <a:ext cx="45401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Perceptual tasks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FF3428-D329-4191-108C-224EE56C4D36}"/>
              </a:ext>
            </a:extLst>
          </p:cNvPr>
          <p:cNvSpPr txBox="1">
            <a:spLocks/>
          </p:cNvSpPr>
          <p:nvPr/>
        </p:nvSpPr>
        <p:spPr>
          <a:xfrm>
            <a:off x="7115694" y="1725901"/>
            <a:ext cx="47451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  <a:r>
              <a:rPr lang="en-US" dirty="0"/>
              <a:t> detection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Boundary</a:t>
            </a:r>
            <a:r>
              <a:rPr lang="en-US" dirty="0"/>
              <a:t> detection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Similarity</a:t>
            </a:r>
            <a:r>
              <a:rPr lang="en-US" dirty="0"/>
              <a:t> detection</a:t>
            </a:r>
          </a:p>
          <a:p>
            <a:r>
              <a:rPr lang="en-US" dirty="0"/>
              <a:t>Detection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Association/group membership</a:t>
            </a:r>
          </a:p>
          <a:p>
            <a:r>
              <a:rPr lang="en-US" dirty="0"/>
              <a:t>Detection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Importance</a:t>
            </a:r>
            <a:r>
              <a:rPr lang="en-US" dirty="0"/>
              <a:t> </a:t>
            </a:r>
          </a:p>
          <a:p>
            <a:r>
              <a:rPr lang="en-US" dirty="0"/>
              <a:t>Detection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Connectedness</a:t>
            </a:r>
          </a:p>
          <a:p>
            <a:r>
              <a:rPr lang="en-US" dirty="0"/>
              <a:t>Detection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Symmetry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Do some visual channels enable these perceptual tasks better than others?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31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ECED-5F97-614B-92F9-15C5CC30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6" y="120852"/>
            <a:ext cx="10515600" cy="1325563"/>
          </a:xfrm>
        </p:spPr>
        <p:txBody>
          <a:bodyPr/>
          <a:lstStyle/>
          <a:p>
            <a:r>
              <a:rPr lang="en-US" dirty="0"/>
              <a:t>One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A5E2-1639-1147-9311-BB4C6474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415"/>
            <a:ext cx="10515600" cy="988313"/>
          </a:xfrm>
        </p:spPr>
        <p:txBody>
          <a:bodyPr>
            <a:normAutofit/>
          </a:bodyPr>
          <a:lstStyle/>
          <a:p>
            <a:r>
              <a:rPr lang="en-US" dirty="0"/>
              <a:t>What visual channel is being used here? </a:t>
            </a:r>
          </a:p>
          <a:p>
            <a:r>
              <a:rPr lang="en-US" dirty="0"/>
              <a:t>What task does that visual channel enable you to perform?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22B902-3D39-FA4B-B64A-698B226B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3" y="2485748"/>
            <a:ext cx="10429302" cy="40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ECED-5F97-614B-92F9-15C5CC3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A5E2-1639-1147-9311-BB4C6474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9103"/>
          </a:xfrm>
        </p:spPr>
        <p:txBody>
          <a:bodyPr>
            <a:normAutofit fontScale="92500"/>
          </a:bodyPr>
          <a:lstStyle/>
          <a:p>
            <a:r>
              <a:rPr lang="en-US" dirty="0"/>
              <a:t>Visual channel: Difference in hue  -&gt; Perceptual task: target identification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22B902-3D39-FA4B-B64A-698B226B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3" y="2485748"/>
            <a:ext cx="10429302" cy="40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ECED-5F97-614B-92F9-15C5CC3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A5E2-1639-1147-9311-BB4C6474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9103"/>
          </a:xfrm>
        </p:spPr>
        <p:txBody>
          <a:bodyPr>
            <a:normAutofit/>
          </a:bodyPr>
          <a:lstStyle/>
          <a:p>
            <a:r>
              <a:rPr lang="en-US" dirty="0"/>
              <a:t>How hard was it to perform this task?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22B902-3D39-FA4B-B64A-698B226B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73" y="2485748"/>
            <a:ext cx="10429302" cy="40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38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0AF7-314A-A24A-842C-D1FE670E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Pre-attentive properties (“</a:t>
            </a:r>
            <a:r>
              <a:rPr lang="en-US" dirty="0" err="1"/>
              <a:t>Popout</a:t>
            </a:r>
            <a:r>
              <a:rPr lang="en-US" dirty="0"/>
              <a:t>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7ECB-A202-2D48-8E15-2529EA33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Properties we can perceive very well through low-level visual systems, without effort.  Automatic.</a:t>
            </a:r>
          </a:p>
          <a:p>
            <a:r>
              <a:rPr lang="en-US" dirty="0"/>
              <a:t>Pre-attentive detection vs sequential search</a:t>
            </a:r>
          </a:p>
          <a:p>
            <a:pPr lvl="1"/>
            <a:r>
              <a:rPr lang="en-US" dirty="0"/>
              <a:t>Pre-attentive: fast, automatic, in parallel, accurate</a:t>
            </a:r>
          </a:p>
          <a:p>
            <a:pPr lvl="1"/>
            <a:r>
              <a:rPr lang="en-US" dirty="0"/>
              <a:t>Sequential search: slow, serial, can be inaccurate</a:t>
            </a:r>
          </a:p>
          <a:p>
            <a:r>
              <a:rPr lang="en-US" dirty="0"/>
              <a:t>Pre-attentive features can be detected even in the presence of many ”distractors”</a:t>
            </a:r>
          </a:p>
          <a:p>
            <a:pPr lvl="1"/>
            <a:r>
              <a:rPr lang="en-US" dirty="0"/>
              <a:t>Sequential search performance decreases with distractors </a:t>
            </a:r>
          </a:p>
        </p:txBody>
      </p:sp>
    </p:spTree>
    <p:extLst>
      <p:ext uri="{BB962C8B-B14F-4D97-AF65-F5344CB8AC3E}">
        <p14:creationId xmlns:p14="http://schemas.microsoft.com/office/powerpoint/2010/main" val="2499496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0AF7-314A-A24A-842C-D1FE670E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7ECB-A202-2D48-8E15-2529EA33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to understand how low-level perceptual tasks can be supported by different visual properties</a:t>
            </a:r>
          </a:p>
          <a:p>
            <a:r>
              <a:rPr lang="en-US" dirty="0"/>
              <a:t>How to choose ”good” encodings of data, that are going to be perceived by your user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Choose encodings that support tasks pre-attentively </a:t>
            </a:r>
          </a:p>
          <a:p>
            <a:pPr marL="0" indent="0">
              <a:buNone/>
            </a:pPr>
            <a:r>
              <a:rPr lang="en-US" dirty="0"/>
              <a:t>Better than visual search</a:t>
            </a:r>
          </a:p>
        </p:txBody>
      </p:sp>
    </p:spTree>
    <p:extLst>
      <p:ext uri="{BB962C8B-B14F-4D97-AF65-F5344CB8AC3E}">
        <p14:creationId xmlns:p14="http://schemas.microsoft.com/office/powerpoint/2010/main" val="2636423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08AA-E7D1-4741-88BE-BD100B9A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09F6-E682-5A4A-84AD-B9EB8BEB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test how quickly you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detect the target (perceptual task)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going to be a bit difficult to measure, because it is fast, but just for illustration…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Clap when you spot the target</a:t>
            </a:r>
          </a:p>
        </p:txBody>
      </p:sp>
    </p:spTree>
    <p:extLst>
      <p:ext uri="{BB962C8B-B14F-4D97-AF65-F5344CB8AC3E}">
        <p14:creationId xmlns:p14="http://schemas.microsoft.com/office/powerpoint/2010/main" val="1356254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449E-364C-C142-ADE0-5C212CE4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pic>
        <p:nvPicPr>
          <p:cNvPr id="6" name="Picture 5" descr="Icon, calendar&#10;&#10;Description automatically generated">
            <a:extLst>
              <a:ext uri="{FF2B5EF4-FFF2-40B4-BE49-F238E27FC236}">
                <a16:creationId xmlns:a16="http://schemas.microsoft.com/office/drawing/2014/main" id="{CE0A32DD-BA99-D745-AE70-AF4F817E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05" y="822435"/>
            <a:ext cx="5329650" cy="57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49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7209-FFD1-0245-91A2-9C054D3E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336E61-A1AC-BB43-9301-24AE27A4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43" y="870113"/>
            <a:ext cx="5273888" cy="53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31C8-EA31-744A-99C7-043378A2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FCAB-2C01-7E49-8389-775692B5D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Perception is:</a:t>
            </a:r>
          </a:p>
          <a:p>
            <a:pPr lvl="1"/>
            <a:r>
              <a:rPr lang="en-US" dirty="0"/>
              <a:t>Identification and interpretation of sensory information</a:t>
            </a:r>
          </a:p>
          <a:p>
            <a:pPr lvl="1"/>
            <a:r>
              <a:rPr lang="en-US" dirty="0"/>
              <a:t>Physical stimulus through a sensory system to recognition</a:t>
            </a:r>
          </a:p>
          <a:p>
            <a:pPr lvl="1"/>
            <a:r>
              <a:rPr lang="en-US" dirty="0"/>
              <a:t>Shaped by learning, memory and expectation</a:t>
            </a:r>
          </a:p>
          <a:p>
            <a:pPr lvl="1"/>
            <a:r>
              <a:rPr lang="en-US" dirty="0"/>
              <a:t>Not conscious</a:t>
            </a:r>
          </a:p>
          <a:p>
            <a:r>
              <a:rPr lang="en-US" dirty="0"/>
              <a:t>Cognition is:</a:t>
            </a:r>
          </a:p>
          <a:p>
            <a:pPr lvl="1"/>
            <a:r>
              <a:rPr lang="en-US" dirty="0"/>
              <a:t>Processing information</a:t>
            </a:r>
          </a:p>
          <a:p>
            <a:pPr lvl="1"/>
            <a:r>
              <a:rPr lang="en-US" dirty="0"/>
              <a:t>Applying prior knowledge</a:t>
            </a:r>
          </a:p>
          <a:p>
            <a:pPr lvl="1"/>
            <a:r>
              <a:rPr lang="en-US" dirty="0"/>
              <a:t>Reasoning, inferring, making sense of information</a:t>
            </a:r>
          </a:p>
          <a:p>
            <a:r>
              <a:rPr lang="en-US" dirty="0"/>
              <a:t>Hear someone say something -&gt; Perception</a:t>
            </a:r>
          </a:p>
          <a:p>
            <a:r>
              <a:rPr lang="en-US" dirty="0"/>
              <a:t>Understand the meaning of what they are saying -&gt; Cognition </a:t>
            </a:r>
          </a:p>
        </p:txBody>
      </p:sp>
    </p:spTree>
    <p:extLst>
      <p:ext uri="{BB962C8B-B14F-4D97-AF65-F5344CB8AC3E}">
        <p14:creationId xmlns:p14="http://schemas.microsoft.com/office/powerpoint/2010/main" val="180995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672A-F679-BB43-82EE-5F8FA443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803599-8776-7546-B5FE-7E1EF849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8" y="792270"/>
            <a:ext cx="5065568" cy="55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707D-A897-774D-852D-54F1DBFB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 descr="Icon, calendar&#10;&#10;Description automatically generated">
            <a:extLst>
              <a:ext uri="{FF2B5EF4-FFF2-40B4-BE49-F238E27FC236}">
                <a16:creationId xmlns:a16="http://schemas.microsoft.com/office/drawing/2014/main" id="{483CD2B0-8558-494D-8CB0-36710A55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84" y="767679"/>
            <a:ext cx="5405850" cy="58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1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0941-AC3C-D04A-8045-9DC6513E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2C8740-01D0-A34B-8FB4-FD124CDF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02" y="707766"/>
            <a:ext cx="5244694" cy="5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1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00" y="1027906"/>
            <a:ext cx="5204888" cy="56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98" y="1027906"/>
            <a:ext cx="5204888" cy="562936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BE44D73-0D01-AD4B-A98D-6440A22964FE}"/>
              </a:ext>
            </a:extLst>
          </p:cNvPr>
          <p:cNvSpPr/>
          <p:nvPr/>
        </p:nvSpPr>
        <p:spPr>
          <a:xfrm rot="13153542">
            <a:off x="7712836" y="4694361"/>
            <a:ext cx="2459840" cy="403412"/>
          </a:xfrm>
          <a:prstGeom prst="rightArrow">
            <a:avLst>
              <a:gd name="adj1" fmla="val 3597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8F14-CCC7-E24B-A142-5A97396E1AC7}"/>
              </a:ext>
            </a:extLst>
          </p:cNvPr>
          <p:cNvSpPr txBox="1"/>
          <p:nvPr/>
        </p:nvSpPr>
        <p:spPr>
          <a:xfrm>
            <a:off x="742950" y="2364699"/>
            <a:ext cx="2931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circles are blue</a:t>
            </a:r>
          </a:p>
          <a:p>
            <a:r>
              <a:rPr lang="en-US" dirty="0"/>
              <a:t>All </a:t>
            </a:r>
            <a:r>
              <a:rPr lang="en-US" dirty="0" err="1"/>
              <a:t>rects</a:t>
            </a:r>
            <a:r>
              <a:rPr lang="en-US" dirty="0"/>
              <a:t> are red</a:t>
            </a:r>
          </a:p>
          <a:p>
            <a:r>
              <a:rPr lang="en-US" dirty="0"/>
              <a:t>Except our target: a red circle</a:t>
            </a:r>
          </a:p>
        </p:txBody>
      </p:sp>
    </p:spTree>
    <p:extLst>
      <p:ext uri="{BB962C8B-B14F-4D97-AF65-F5344CB8AC3E}">
        <p14:creationId xmlns:p14="http://schemas.microsoft.com/office/powerpoint/2010/main" val="2574359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282D-73C3-BC45-BC3D-006CF410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</a:t>
            </a:r>
          </a:p>
        </p:txBody>
      </p:sp>
      <p:pic>
        <p:nvPicPr>
          <p:cNvPr id="5" name="Picture 4" descr="Chart, icon&#10;&#10;Description automatically generated">
            <a:extLst>
              <a:ext uri="{FF2B5EF4-FFF2-40B4-BE49-F238E27FC236}">
                <a16:creationId xmlns:a16="http://schemas.microsoft.com/office/drawing/2014/main" id="{A7DCA29A-F366-1146-B917-B9F80037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0" y="837305"/>
            <a:ext cx="4656693" cy="55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2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25BC-1D04-B644-BC12-E890C2EB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CEAF27-6D7B-6947-A889-121462B2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71" y="1492250"/>
            <a:ext cx="4769729" cy="48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5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BDDC-D78A-A648-ADB5-20541AF4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Terminators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49DC82D-5039-404C-AB96-3902EFEF5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/>
          <a:stretch/>
        </p:blipFill>
        <p:spPr>
          <a:xfrm>
            <a:off x="3158836" y="1466849"/>
            <a:ext cx="4880264" cy="50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2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0BA1-9AD7-474E-890C-BAD17800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depth cues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83685923-A0FF-5043-9937-568A098B5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"/>
          <a:stretch/>
        </p:blipFill>
        <p:spPr>
          <a:xfrm>
            <a:off x="3268980" y="1579418"/>
            <a:ext cx="4712970" cy="47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57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25C3-9720-9245-BF1C-BE11962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direction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B5324DE4-D4DF-3444-8A21-01BA4F28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85900"/>
            <a:ext cx="482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C9F8-5D4E-E74E-B464-BE049B61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understand perception and cognition?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D9D9-A5F2-CD4E-AB0F-8170EAB78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perception is important for effective visual design</a:t>
            </a:r>
          </a:p>
          <a:p>
            <a:pPr lvl="1"/>
            <a:r>
              <a:rPr lang="en-US" dirty="0"/>
              <a:t>How to choose colors</a:t>
            </a:r>
          </a:p>
          <a:p>
            <a:pPr lvl="1"/>
            <a:r>
              <a:rPr lang="en-US" dirty="0"/>
              <a:t>How to show relationships</a:t>
            </a:r>
          </a:p>
          <a:p>
            <a:pPr lvl="1"/>
            <a:r>
              <a:rPr lang="en-US" dirty="0"/>
              <a:t>How to draw attention to visual features</a:t>
            </a:r>
          </a:p>
          <a:p>
            <a:pPr lvl="1"/>
            <a:r>
              <a:rPr lang="en-US" dirty="0"/>
              <a:t>How to minimize distractions</a:t>
            </a:r>
          </a:p>
          <a:p>
            <a:pPr lvl="1"/>
            <a:r>
              <a:rPr lang="en-US" dirty="0"/>
              <a:t>How to avoid biasing your viewer</a:t>
            </a:r>
          </a:p>
          <a:p>
            <a:r>
              <a:rPr lang="en-US" dirty="0"/>
              <a:t>Understanding cognition helps us support tasks that users of our visualization need to perform</a:t>
            </a:r>
          </a:p>
          <a:p>
            <a:pPr lvl="1"/>
            <a:r>
              <a:rPr lang="en-US" dirty="0"/>
              <a:t>How to reason about data</a:t>
            </a:r>
          </a:p>
          <a:p>
            <a:pPr lvl="1"/>
            <a:r>
              <a:rPr lang="en-US" dirty="0"/>
              <a:t>How to allow people to develop insights based on what they are seeing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42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AE1-5344-124F-A0C6-AC65472E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orientation</a:t>
            </a:r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B0912AD8-7014-5C4B-A1A7-D04045B7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10" y="1498599"/>
            <a:ext cx="4879340" cy="4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365E-9D0B-6B47-A3A4-CFB2797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4" name="animations of movement" descr="animations of movement">
            <a:hlinkClick r:id="" action="ppaction://media"/>
            <a:extLst>
              <a:ext uri="{FF2B5EF4-FFF2-40B4-BE49-F238E27FC236}">
                <a16:creationId xmlns:a16="http://schemas.microsoft.com/office/drawing/2014/main" id="{E5981110-4BE5-BC4B-B933-55CFEBCFE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34827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67F0-04A4-A84E-8E94-BDA8672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these were faster, more accurate than others…</a:t>
            </a:r>
          </a:p>
        </p:txBody>
      </p:sp>
    </p:spTree>
    <p:extLst>
      <p:ext uri="{BB962C8B-B14F-4D97-AF65-F5344CB8AC3E}">
        <p14:creationId xmlns:p14="http://schemas.microsoft.com/office/powerpoint/2010/main" val="2208799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7C1B-19C3-A70D-2F3C-B401B4DD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initial goal: ’pop-out’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DA72-65C4-A22F-7895-56B4759B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5344"/>
          </a:xfrm>
        </p:spPr>
        <p:txBody>
          <a:bodyPr/>
          <a:lstStyle/>
          <a:p>
            <a:r>
              <a:rPr lang="en-US" dirty="0"/>
              <a:t>What visual channels allow a target to ‘pop-out’ at us? </a:t>
            </a: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FF8FC919-3C2B-0CC1-F650-C6CE886B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85906"/>
            <a:ext cx="7772400" cy="37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98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D40A-6654-B477-378D-AE05B0FE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C8DA-CE84-E57F-BEBB-9BD73686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6" y="1835052"/>
            <a:ext cx="3997751" cy="4584602"/>
          </a:xfrm>
        </p:spPr>
        <p:txBody>
          <a:bodyPr>
            <a:normAutofit/>
          </a:bodyPr>
          <a:lstStyle/>
          <a:p>
            <a:r>
              <a:rPr lang="en-US" dirty="0"/>
              <a:t>Why is this target detection task hard?</a:t>
            </a:r>
          </a:p>
        </p:txBody>
      </p:sp>
      <p:pic>
        <p:nvPicPr>
          <p:cNvPr id="5" name="Picture 4" descr="Icon, scatter chart&#10;&#10;Description automatically generated">
            <a:extLst>
              <a:ext uri="{FF2B5EF4-FFF2-40B4-BE49-F238E27FC236}">
                <a16:creationId xmlns:a16="http://schemas.microsoft.com/office/drawing/2014/main" id="{7EDF2AAD-365B-FA44-51F7-DF72BD17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06884"/>
            <a:ext cx="7772400" cy="38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2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D40A-6654-B477-378D-AE05B0FE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C8DA-CE84-E57F-BEBB-9BD73686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6" y="1835052"/>
            <a:ext cx="3997751" cy="4584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Difficult for people to perform a low-level perceptual task around a combination of visual channels</a:t>
            </a:r>
          </a:p>
          <a:p>
            <a:pPr lvl="1"/>
            <a:r>
              <a:rPr lang="en-US" dirty="0"/>
              <a:t>Target is a red circle</a:t>
            </a:r>
          </a:p>
          <a:p>
            <a:pPr lvl="1"/>
            <a:r>
              <a:rPr lang="en-US" dirty="0"/>
              <a:t>Distractors are blue circles and red squares (have both properties)</a:t>
            </a:r>
          </a:p>
          <a:p>
            <a:r>
              <a:rPr lang="en-US" dirty="0"/>
              <a:t>No one visual channel needs to be detected, but a combination</a:t>
            </a:r>
          </a:p>
        </p:txBody>
      </p:sp>
      <p:pic>
        <p:nvPicPr>
          <p:cNvPr id="5" name="Picture 4" descr="Icon, scatter chart&#10;&#10;Description automatically generated">
            <a:extLst>
              <a:ext uri="{FF2B5EF4-FFF2-40B4-BE49-F238E27FC236}">
                <a16:creationId xmlns:a16="http://schemas.microsoft.com/office/drawing/2014/main" id="{7EDF2AAD-365B-FA44-51F7-DF72BD17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06884"/>
            <a:ext cx="7772400" cy="38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17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4AE9-E994-5048-9F18-8728C26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detection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EAB37EB-3EDF-3B45-9504-8A248509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7" y="1586842"/>
            <a:ext cx="5752655" cy="501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5F464-E4B4-7C49-9E8D-6E942E22E86B}"/>
              </a:ext>
            </a:extLst>
          </p:cNvPr>
          <p:cNvSpPr txBox="1"/>
          <p:nvPr/>
        </p:nvSpPr>
        <p:spPr>
          <a:xfrm>
            <a:off x="838200" y="1951672"/>
            <a:ext cx="34321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r>
              <a:rPr lang="en-US" sz="2200" dirty="0"/>
              <a:t>Hue</a:t>
            </a:r>
          </a:p>
          <a:p>
            <a:r>
              <a:rPr lang="en-US" sz="2200" dirty="0"/>
              <a:t>Shape </a:t>
            </a:r>
          </a:p>
          <a:p>
            <a:endParaRPr lang="en-US" sz="2200" dirty="0"/>
          </a:p>
          <a:p>
            <a:r>
              <a:rPr lang="en-US" sz="2200" dirty="0"/>
              <a:t>Hue or shape defines the boundary, but other visual channels are distractors </a:t>
            </a:r>
          </a:p>
          <a:p>
            <a:endParaRPr lang="en-US" sz="2200" dirty="0"/>
          </a:p>
          <a:p>
            <a:r>
              <a:rPr lang="en-US" sz="2200" dirty="0"/>
              <a:t>Which of these visual channels works better for boundary detection?</a:t>
            </a:r>
          </a:p>
        </p:txBody>
      </p:sp>
    </p:spTree>
    <p:extLst>
      <p:ext uri="{BB962C8B-B14F-4D97-AF65-F5344CB8AC3E}">
        <p14:creationId xmlns:p14="http://schemas.microsoft.com/office/powerpoint/2010/main" val="21624220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4AE9-E994-5048-9F18-8728C26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detection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EAB37EB-3EDF-3B45-9504-8A248509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7" y="1586842"/>
            <a:ext cx="5752655" cy="501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5F464-E4B4-7C49-9E8D-6E942E22E86B}"/>
              </a:ext>
            </a:extLst>
          </p:cNvPr>
          <p:cNvSpPr txBox="1"/>
          <p:nvPr/>
        </p:nvSpPr>
        <p:spPr>
          <a:xfrm>
            <a:off x="838200" y="1951672"/>
            <a:ext cx="34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&gt; shape?</a:t>
            </a:r>
          </a:p>
        </p:txBody>
      </p:sp>
    </p:spTree>
    <p:extLst>
      <p:ext uri="{BB962C8B-B14F-4D97-AF65-F5344CB8AC3E}">
        <p14:creationId xmlns:p14="http://schemas.microsoft.com/office/powerpoint/2010/main" val="178075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0DA8-AC9F-E448-AE20-3B92E61B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4CA1-4AAB-317B-1DE9-F4B0E2C4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8967" cy="4351338"/>
          </a:xfrm>
        </p:spPr>
        <p:txBody>
          <a:bodyPr/>
          <a:lstStyle/>
          <a:p>
            <a:r>
              <a:rPr lang="en-US" dirty="0"/>
              <a:t>Are there more diagonal rectangles than horizontal?</a:t>
            </a:r>
          </a:p>
          <a:p>
            <a:r>
              <a:rPr lang="en-US" dirty="0"/>
              <a:t>Don’t count- around how many are diagonal?</a:t>
            </a:r>
          </a:p>
        </p:txBody>
      </p:sp>
      <p:pic>
        <p:nvPicPr>
          <p:cNvPr id="7" name="Picture 6" descr="Icon, scatter chart&#10;&#10;Description automatically generated">
            <a:extLst>
              <a:ext uri="{FF2B5EF4-FFF2-40B4-BE49-F238E27FC236}">
                <a16:creationId xmlns:a16="http://schemas.microsoft.com/office/drawing/2014/main" id="{ED4E1BA4-76E4-B182-50C9-10FDECAD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35" y="1296513"/>
            <a:ext cx="4241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29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4FD3-7822-8806-E200-84F1F60D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these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BDD6-681A-C382-E72B-36D66FB8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Similarity</a:t>
            </a:r>
            <a:r>
              <a:rPr lang="en-US" dirty="0"/>
              <a:t> detection</a:t>
            </a:r>
          </a:p>
          <a:p>
            <a:r>
              <a:rPr lang="en-US" dirty="0"/>
              <a:t>Detection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Association/group membership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These task bring us to Gestalt principals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87B111E-F313-D049-751D-A3A80A4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77" y="0"/>
            <a:ext cx="352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9944-3136-F746-8F6D-7FC472B9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by talking about perception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69A2-8F5D-0C46-B9A3-B5B4F1AD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B7D74C-DA7F-3342-A54E-9722087E9A9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pPr marL="0" indent="0">
              <a:buNone/>
            </a:pPr>
            <a:r>
              <a:rPr lang="en-US" dirty="0"/>
              <a:t>What we see </a:t>
            </a:r>
          </a:p>
          <a:p>
            <a:pPr marL="0" indent="0">
              <a:buNone/>
            </a:pPr>
            <a:r>
              <a:rPr lang="en-US" dirty="0"/>
              <a:t>Vs</a:t>
            </a:r>
          </a:p>
          <a:p>
            <a:pPr marL="0" indent="0">
              <a:buNone/>
            </a:pPr>
            <a:r>
              <a:rPr lang="en-US" dirty="0"/>
              <a:t>What is there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526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CD0-1A51-3D44-B1BA-81BE78A2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Gestalt principles: Patterns that transcend the visual stimuli that produce them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E34F-9771-0F4C-999E-10D4393E7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6152"/>
            <a:ext cx="10515600" cy="4718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One example- these distinct lines come together and are perceived as part of a whole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BA32DF1-90A0-204E-ACCB-41B8FD58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270" y="3233421"/>
            <a:ext cx="5981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D925-068A-484F-84C7-C4566FCB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34922" cy="1325563"/>
          </a:xfrm>
        </p:spPr>
        <p:txBody>
          <a:bodyPr>
            <a:normAutofit/>
          </a:bodyPr>
          <a:lstStyle/>
          <a:p>
            <a:r>
              <a:rPr lang="en-US" dirty="0"/>
              <a:t>How to convey association or grouping?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B37D-B7F2-BC4C-B943-8EF20BBB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6" y="2271674"/>
            <a:ext cx="4993888" cy="45863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Proximity</a:t>
            </a:r>
          </a:p>
          <a:p>
            <a:r>
              <a:rPr lang="en-US" dirty="0"/>
              <a:t>A set of elements in close proximity can create groups that we perceive together</a:t>
            </a:r>
          </a:p>
          <a:p>
            <a:r>
              <a:rPr lang="en-US" dirty="0"/>
              <a:t>Grouping elements together, lining them up, creates association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B2DDFD1-31D5-2B43-A999-3BAC28FDD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307" y="217994"/>
            <a:ext cx="1916770" cy="3900794"/>
          </a:xfrm>
          <a:prstGeom prst="rect">
            <a:avLst/>
          </a:prstGeom>
        </p:spPr>
      </p:pic>
      <p:pic>
        <p:nvPicPr>
          <p:cNvPr id="7" name="Picture 6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255FC248-F678-3440-8777-37C33807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44" y="4379001"/>
            <a:ext cx="6152995" cy="23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73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D925-068A-484F-84C7-C4566FCB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Proximity vs color </a:t>
            </a:r>
            <a:r>
              <a:rPr lang="en-US" dirty="0"/>
              <a:t>for grouping?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B37D-B7F2-BC4C-B943-8EF20BB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you conveys being a group more strongly?  Color or proximity? </a:t>
            </a:r>
          </a:p>
        </p:txBody>
      </p:sp>
      <p:pic>
        <p:nvPicPr>
          <p:cNvPr id="5" name="Picture 4" descr="A group of circles&#10;&#10;Description automatically generated with low confidence">
            <a:extLst>
              <a:ext uri="{FF2B5EF4-FFF2-40B4-BE49-F238E27FC236}">
                <a16:creationId xmlns:a16="http://schemas.microsoft.com/office/drawing/2014/main" id="{B7B2DBB7-0640-E24E-ADFA-451D0D31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67" y="3581372"/>
            <a:ext cx="4163896" cy="31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28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D925-068A-484F-84C7-C4566FCB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Proximity vs color </a:t>
            </a:r>
            <a:r>
              <a:rPr lang="en-US" dirty="0"/>
              <a:t>for grouping?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B37D-B7F2-BC4C-B943-8EF20BBB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Proximity can be stronger than color</a:t>
            </a:r>
          </a:p>
          <a:p>
            <a:pPr lvl="1"/>
            <a:r>
              <a:rPr lang="en-US" dirty="0"/>
              <a:t>We see the elements grouped together spatially (proximity) as the primary association</a:t>
            </a:r>
          </a:p>
          <a:p>
            <a:pPr lvl="1"/>
            <a:r>
              <a:rPr lang="en-US" dirty="0"/>
              <a:t>Color we would think of as a secondary association</a:t>
            </a:r>
          </a:p>
        </p:txBody>
      </p:sp>
      <p:pic>
        <p:nvPicPr>
          <p:cNvPr id="5" name="Picture 4" descr="A group of circles&#10;&#10;Description automatically generated with low confidence">
            <a:extLst>
              <a:ext uri="{FF2B5EF4-FFF2-40B4-BE49-F238E27FC236}">
                <a16:creationId xmlns:a16="http://schemas.microsoft.com/office/drawing/2014/main" id="{B7B2DBB7-0640-E24E-ADFA-451D0D31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67" y="3581372"/>
            <a:ext cx="4163896" cy="312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47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8D7B-73CB-0C44-919B-C1F53981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proximity, change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8E21-28B8-2546-8C7C-0A4349CA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16873" cy="435133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grouping animation" descr="grouping animation">
            <a:hlinkClick r:id="" action="ppaction://media"/>
            <a:extLst>
              <a:ext uri="{FF2B5EF4-FFF2-40B4-BE49-F238E27FC236}">
                <a16:creationId xmlns:a16="http://schemas.microsoft.com/office/drawing/2014/main" id="{5DBA9ECF-9D9D-2E4D-AE15-74A566F635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990" y="1952920"/>
            <a:ext cx="11824010" cy="38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19D1-02C3-9743-8B92-0ED4D5D7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to express relatedness, or group membership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CCF0-FD02-8844-8738-C75B857E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5" y="2032543"/>
            <a:ext cx="4815776" cy="4351338"/>
          </a:xfrm>
        </p:spPr>
        <p:txBody>
          <a:bodyPr/>
          <a:lstStyle/>
          <a:p>
            <a:r>
              <a:rPr lang="en-US" dirty="0"/>
              <a:t>Principal of dimensionality reduction techniques (which we will cover later)</a:t>
            </a:r>
          </a:p>
          <a:p>
            <a:pPr lvl="1"/>
            <a:r>
              <a:rPr lang="en-US" dirty="0"/>
              <a:t>take high dimensional data </a:t>
            </a:r>
          </a:p>
          <a:p>
            <a:pPr lvl="1"/>
            <a:r>
              <a:rPr lang="en-US" dirty="0"/>
              <a:t>Embeds in 2d space</a:t>
            </a:r>
          </a:p>
          <a:p>
            <a:pPr lvl="1"/>
            <a:r>
              <a:rPr lang="en-US" dirty="0"/>
              <a:t>Proximity -&gt; similarity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CEDEF3A-89F6-354B-8163-49FE2D74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20" y="1690688"/>
            <a:ext cx="4815776" cy="46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6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09C9-D543-4740-8F3E-D66CED38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of elements: through Proximity +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B635-3925-9945-94B9-774522E90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38795"/>
          </a:xfrm>
        </p:spPr>
        <p:txBody>
          <a:bodyPr/>
          <a:lstStyle/>
          <a:p>
            <a:r>
              <a:rPr lang="en-US" dirty="0"/>
              <a:t>Can use color in combination with proximity to convey similarity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2FDDB4E-68A8-FD4D-BEED-965A50FB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17" y="2352055"/>
            <a:ext cx="8822473" cy="43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6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9133-ADC8-7F46-958C-D08561A5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Convey similarity without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F445-91C0-C24E-B3B7-B2D927F31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902"/>
          </a:xfrm>
        </p:spPr>
        <p:txBody>
          <a:bodyPr/>
          <a:lstStyle/>
          <a:p>
            <a:r>
              <a:rPr lang="en-US" dirty="0"/>
              <a:t>Color, shape, size, value, orientation</a:t>
            </a:r>
          </a:p>
          <a:p>
            <a:r>
              <a:rPr lang="en-US" dirty="0"/>
              <a:t>Adding glyphs, labels, frames, backgrounds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CC84E-3149-D44B-8296-523A0FB4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88527"/>
            <a:ext cx="11125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19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CE5F-1D17-FD4D-98BF-12E2D5C9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Convey similarity with blurring out, darkening everything?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BD4A-C3A8-CD46-B1AB-46DEE049B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77695"/>
          </a:xfrm>
        </p:spPr>
        <p:txBody>
          <a:bodyPr/>
          <a:lstStyle/>
          <a:p>
            <a:r>
              <a:rPr lang="en-US" dirty="0"/>
              <a:t>Modulate everything but the similar elements</a:t>
            </a:r>
          </a:p>
          <a:p>
            <a:pPr lvl="1"/>
            <a:r>
              <a:rPr lang="en-US" dirty="0"/>
              <a:t>Blur everything</a:t>
            </a:r>
          </a:p>
          <a:p>
            <a:pPr lvl="1"/>
            <a:r>
              <a:rPr lang="en-US" dirty="0"/>
              <a:t>Darken everything</a:t>
            </a:r>
          </a:p>
          <a:p>
            <a:pPr lvl="1"/>
            <a:r>
              <a:rPr lang="en-US" dirty="0"/>
              <a:t>De-saturate everything</a:t>
            </a:r>
          </a:p>
          <a:p>
            <a:pPr lvl="1"/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2DE409A-BEFA-5F4C-A510-2DA9CEB0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3552702"/>
            <a:ext cx="6929120" cy="31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6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009B-EA18-2C4E-9CA9-1D689A3C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you can lose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DE208-8BA9-3A42-B7B6-0FA3439D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2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Ok for drawing attention, or highlighting features</a:t>
            </a:r>
          </a:p>
          <a:p>
            <a:r>
              <a:rPr lang="en-US" dirty="0"/>
              <a:t>But not ideal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093EBEA-D85D-C24F-8025-55BF7FCF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867917"/>
            <a:ext cx="6929120" cy="31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7BD0-0C08-1E40-9634-35AF03FF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see something 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91AA5-E1DA-F245-96CF-150BD77A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Emergence of images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BA7A-9D4E-F742-A428-56105B4D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7" y="1460500"/>
            <a:ext cx="684303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0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F357-C86D-4143-8653-BA6A9EC9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654F-328D-724F-BF3D-58FB31E7D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7849"/>
            <a:ext cx="10515600" cy="519113"/>
          </a:xfrm>
        </p:spPr>
        <p:txBody>
          <a:bodyPr/>
          <a:lstStyle/>
          <a:p>
            <a:r>
              <a:rPr lang="en-US" dirty="0"/>
              <a:t>What looks grouped together?  What is associated? 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76C2786C-226D-F548-BE71-18208909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435100"/>
            <a:ext cx="9918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92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A66D-BB56-DD4C-B90C-0534A5A2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6A965-9FF1-A844-8B6B-A2C509CF6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1325564"/>
          </a:xfrm>
        </p:spPr>
        <p:txBody>
          <a:bodyPr/>
          <a:lstStyle/>
          <a:p>
            <a:r>
              <a:rPr lang="en-US" dirty="0"/>
              <a:t>What if we add lines to visually connect elements</a:t>
            </a:r>
          </a:p>
          <a:p>
            <a:r>
              <a:rPr lang="en-US" dirty="0"/>
              <a:t>Which wins?  What way of expressing connection is more salient? </a:t>
            </a:r>
          </a:p>
        </p:txBody>
      </p:sp>
      <p:pic>
        <p:nvPicPr>
          <p:cNvPr id="5" name="Picture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B6F619D-9F48-9745-B6D7-45EB2563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1282107"/>
            <a:ext cx="9133840" cy="356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94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5160-2D85-EF4D-AEAE-59C082BE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Conveying association through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F799-46D1-9549-A4D2-6311313B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>
            <a:normAutofit/>
          </a:bodyPr>
          <a:lstStyle/>
          <a:p>
            <a:r>
              <a:rPr lang="en-US" dirty="0"/>
              <a:t>Explicitly represent it through a line or a curve </a:t>
            </a:r>
          </a:p>
          <a:p>
            <a:r>
              <a:rPr lang="en-US" dirty="0"/>
              <a:t>Drawing a region, surface or volume </a:t>
            </a:r>
          </a:p>
          <a:p>
            <a:endParaRPr lang="en-US" dirty="0"/>
          </a:p>
          <a:p>
            <a:r>
              <a:rPr lang="en-US" dirty="0"/>
              <a:t>Override proximity or other grouping principals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1A295D5-5BEF-3F4D-AC88-02F460F8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343400"/>
            <a:ext cx="7673340" cy="2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5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816-E70C-7745-9C90-5D473E74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how these elements are connected?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6E09-9303-BF49-8F6A-FE5D7827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70760" cy="4351338"/>
          </a:xfrm>
        </p:spPr>
        <p:txBody>
          <a:bodyPr/>
          <a:lstStyle/>
          <a:p>
            <a:r>
              <a:rPr lang="en-US" dirty="0"/>
              <a:t>Shape alone to convey association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11564A6-7AA0-8F49-BFD7-1CB06F7B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10"/>
          <a:stretch/>
        </p:blipFill>
        <p:spPr>
          <a:xfrm>
            <a:off x="3472159" y="1913573"/>
            <a:ext cx="5291069" cy="45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3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816-E70C-7745-9C90-5D473E74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see how these elements are connected?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6E09-9303-BF49-8F6A-FE5D7827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70760" cy="4351338"/>
          </a:xfrm>
        </p:spPr>
        <p:txBody>
          <a:bodyPr/>
          <a:lstStyle/>
          <a:p>
            <a:r>
              <a:rPr lang="en-US" dirty="0"/>
              <a:t>What if we draw these associations</a:t>
            </a:r>
          </a:p>
          <a:p>
            <a:r>
              <a:rPr lang="en-US" dirty="0"/>
              <a:t>And what if we highlight the salient pattern? </a:t>
            </a:r>
          </a:p>
          <a:p>
            <a:r>
              <a:rPr lang="en-US" dirty="0"/>
              <a:t>Makes a difference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11564A6-7AA0-8F49-BFD7-1CB06F7B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59" y="1913573"/>
            <a:ext cx="7881641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87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4E0E-606B-B245-B31E-44CA5A3F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elements by drawing a region</a:t>
            </a:r>
          </a:p>
        </p:txBody>
      </p:sp>
      <p:pic>
        <p:nvPicPr>
          <p:cNvPr id="4" name="scattered and grouped" descr="scattered and grouped">
            <a:hlinkClick r:id="" action="ppaction://media"/>
            <a:extLst>
              <a:ext uri="{FF2B5EF4-FFF2-40B4-BE49-F238E27FC236}">
                <a16:creationId xmlns:a16="http://schemas.microsoft.com/office/drawing/2014/main" id="{C14F1CC5-8B1A-1245-90CF-3FBB0D986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400" y="1587028"/>
            <a:ext cx="1087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1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302E-A80D-D84D-9486-164A6729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0C46-DE4D-4847-BB7C-46A28B7D5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show set membership of geolocated items, without losing geospatial positioning</a:t>
            </a:r>
          </a:p>
          <a:p>
            <a:pPr lvl="1"/>
            <a:r>
              <a:rPr lang="en-US" dirty="0"/>
              <a:t>Could use colored points</a:t>
            </a:r>
          </a:p>
          <a:p>
            <a:pPr lvl="1"/>
            <a:r>
              <a:rPr lang="en-US" dirty="0"/>
              <a:t>Here they use lines and regions to show set membership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9237401-DB02-4842-B70B-9E08D6FF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29000"/>
            <a:ext cx="6709410" cy="32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5E79-8028-2B45-93A7-15247340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7261-E4FF-754F-8A48-8B647FAB5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Showing association, connection, grouping</a:t>
            </a:r>
          </a:p>
          <a:p>
            <a:r>
              <a:rPr lang="en-US" dirty="0"/>
              <a:t>Can be done through different visual channels: color, proximity, shape, line connections, area connections</a:t>
            </a:r>
          </a:p>
          <a:p>
            <a:r>
              <a:rPr lang="en-US" dirty="0"/>
              <a:t>Some visual properties will convey connection, association, grouping more strongly than others. </a:t>
            </a:r>
          </a:p>
        </p:txBody>
      </p:sp>
    </p:spTree>
    <p:extLst>
      <p:ext uri="{BB962C8B-B14F-4D97-AF65-F5344CB8AC3E}">
        <p14:creationId xmlns:p14="http://schemas.microsoft.com/office/powerpoint/2010/main" val="40155369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943B-D1B1-1A47-8EE6-26F25375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D984-105B-F64C-9964-7AE4FFC2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txBody>
          <a:bodyPr/>
          <a:lstStyle/>
          <a:p>
            <a:r>
              <a:rPr lang="en-US" dirty="0"/>
              <a:t>We assume items continue along the same trajectory, or in a pattern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1CCAD5-B1FB-C146-90C6-34E89A41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0" y="2362164"/>
            <a:ext cx="6807200" cy="41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7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3340-14BC-6F42-9DE4-F7650FE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continuity and path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EA8B-83D6-0A4D-A1EE-A204A0C9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Suppose you want to show connection within many elements</a:t>
            </a:r>
          </a:p>
          <a:p>
            <a:r>
              <a:rPr lang="en-US" dirty="0"/>
              <a:t>Edge routing problem, for network data</a:t>
            </a:r>
          </a:p>
          <a:p>
            <a:r>
              <a:rPr lang="en-US" dirty="0"/>
              <a:t>Which do you prefer? Which supports path following or identification of related elements? 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290B263-3311-4149-BA2D-EEDBD3B1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3084548"/>
            <a:ext cx="4400550" cy="34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3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3251-6D80-6D40-A4CB-C33027FD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here? 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A552D8-1A1F-AB42-96DB-BADF2D3B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1322698"/>
            <a:ext cx="6920411" cy="5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747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7E7C-D9E3-2047-8F21-49078847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of 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154E-E692-E044-9A01-9AF1A3C2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perceptual systems love symmetrical things</a:t>
            </a:r>
          </a:p>
          <a:p>
            <a:r>
              <a:rPr lang="en-US" dirty="0"/>
              <a:t>We are good at detecting symmetry and breaks in symmetry</a:t>
            </a:r>
          </a:p>
          <a:p>
            <a:r>
              <a:rPr lang="en-US" dirty="0"/>
              <a:t>Our preference for symmetry can be used to convey information, and used to manipulate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7AE800-4C78-FC4B-BB95-98FBF86F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3429000"/>
            <a:ext cx="5212080" cy="33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50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345F-130E-0A42-B6F2-BF9BF784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symmetry, breaks in symmetry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EAEB-193D-C24B-B2BF-13A55C9B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" y="1818480"/>
            <a:ext cx="3368040" cy="4351338"/>
          </a:xfrm>
        </p:spPr>
        <p:txBody>
          <a:bodyPr/>
          <a:lstStyle/>
          <a:p>
            <a:r>
              <a:rPr lang="en-US" dirty="0"/>
              <a:t>Visually detect symmetry - &gt; similar patterns in data</a:t>
            </a:r>
          </a:p>
          <a:p>
            <a:r>
              <a:rPr lang="en-US" dirty="0"/>
              <a:t>Visually detect breaks in symmetry - &gt; different patterns in the data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F442C7A-C6B6-2F4D-93B6-E74514BE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1673541"/>
            <a:ext cx="7776210" cy="44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91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5020-2BD0-DF45-B18C-455B6DE6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9EDE-510D-824C-81B7-060F68180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perceptual systems are optimized for seeing groups, associations, paths, symmetrical shapes</a:t>
            </a:r>
          </a:p>
          <a:p>
            <a:r>
              <a:rPr lang="en-US" dirty="0"/>
              <a:t>We can leverage these perceptual processes when we select ways to visually encode data</a:t>
            </a:r>
          </a:p>
        </p:txBody>
      </p:sp>
    </p:spTree>
    <p:extLst>
      <p:ext uri="{BB962C8B-B14F-4D97-AF65-F5344CB8AC3E}">
        <p14:creationId xmlns:p14="http://schemas.microsoft.com/office/powerpoint/2010/main" val="21837913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FB35-9EF3-060E-735D-6088F079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57810"/>
            <a:ext cx="10515600" cy="1325563"/>
          </a:xfrm>
        </p:spPr>
        <p:txBody>
          <a:bodyPr/>
          <a:lstStyle/>
          <a:p>
            <a:r>
              <a:rPr lang="en-US" dirty="0"/>
              <a:t>Design 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C25E-290E-AADB-51F9-0FC219AD7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81" y="1834860"/>
            <a:ext cx="3622963" cy="4473575"/>
          </a:xfrm>
        </p:spPr>
        <p:txBody>
          <a:bodyPr>
            <a:normAutofit/>
          </a:bodyPr>
          <a:lstStyle/>
          <a:p>
            <a:r>
              <a:rPr lang="en-US" dirty="0"/>
              <a:t>Let’s look at this visualization, and discuss the strengths and weaknesses</a:t>
            </a:r>
          </a:p>
          <a:p>
            <a:r>
              <a:rPr lang="en-US" dirty="0"/>
              <a:t>How is the data encoded visually?</a:t>
            </a:r>
          </a:p>
          <a:p>
            <a:pPr lvl="1"/>
            <a:r>
              <a:rPr lang="en-US" dirty="0"/>
              <a:t>Shape, color, position, size, 3d</a:t>
            </a:r>
          </a:p>
          <a:p>
            <a:r>
              <a:rPr lang="en-US" dirty="0"/>
              <a:t>How easy is it to understand this vis?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5356CFD-BF50-E7C5-8FB5-68830B13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50" y="88079"/>
            <a:ext cx="8209475" cy="66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26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602A0DF-21C9-E826-7E3F-728E7D2C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488950"/>
            <a:ext cx="7772400" cy="40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090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BF38-85AB-0323-2E1B-F04A6E83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B351352-75BE-5D93-78B4-523DFDBC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9" y="141040"/>
            <a:ext cx="11533632" cy="65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19988</TotalTime>
  <Words>2251</Words>
  <Application>Microsoft Macintosh PowerPoint</Application>
  <PresentationFormat>Widescreen</PresentationFormat>
  <Paragraphs>329</Paragraphs>
  <Slides>95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 Engineering Interactive Visual Interfaces for Data Science (“The CS Data Vis Class”) </vt:lpstr>
      <vt:lpstr>Friday February 9 </vt:lpstr>
      <vt:lpstr>Project 1 geojson file</vt:lpstr>
      <vt:lpstr>Questions? </vt:lpstr>
      <vt:lpstr>Perception vs Cognition</vt:lpstr>
      <vt:lpstr>Why should we understand perception and cognition?  </vt:lpstr>
      <vt:lpstr>Let’s start by talking about perception </vt:lpstr>
      <vt:lpstr>Who can see something here? </vt:lpstr>
      <vt:lpstr>What about here?  </vt:lpstr>
      <vt:lpstr>Need to see the whole- just looking at parts does not work</vt:lpstr>
      <vt:lpstr>Perception is based on priors </vt:lpstr>
      <vt:lpstr>What we see</vt:lpstr>
      <vt:lpstr>What is there</vt:lpstr>
      <vt:lpstr>In-appropriate application of priors</vt:lpstr>
      <vt:lpstr>Take home point</vt:lpstr>
      <vt:lpstr>Human visual system</vt:lpstr>
      <vt:lpstr>Tricked you!</vt:lpstr>
      <vt:lpstr>Size perception</vt:lpstr>
      <vt:lpstr>Color: Brightness is relative</vt:lpstr>
      <vt:lpstr>We don’t perceive colors absolutely But relative to surroundings</vt:lpstr>
      <vt:lpstr>Which is darker? </vt:lpstr>
      <vt:lpstr>Which is darker?</vt:lpstr>
      <vt:lpstr>The dress</vt:lpstr>
      <vt:lpstr>The dress</vt:lpstr>
      <vt:lpstr>Interaction of color: background effect</vt:lpstr>
      <vt:lpstr>Interaction of color: background effect</vt:lpstr>
      <vt:lpstr>Placement matters in color perception</vt:lpstr>
      <vt:lpstr>Placement matters</vt:lpstr>
      <vt:lpstr>Why does this matter for visualization?</vt:lpstr>
      <vt:lpstr>Change blindness </vt:lpstr>
      <vt:lpstr>Gradual change test</vt:lpstr>
      <vt:lpstr>Why does this matter for vis?</vt:lpstr>
      <vt:lpstr>Attentional blindness</vt:lpstr>
      <vt:lpstr>How do we see things in the first place? </vt:lpstr>
      <vt:lpstr>Human visual system </vt:lpstr>
      <vt:lpstr>Eye tracking</vt:lpstr>
      <vt:lpstr>Example of where we are looking</vt:lpstr>
      <vt:lpstr>Eye fixations and reading</vt:lpstr>
      <vt:lpstr>How is this relevant</vt:lpstr>
      <vt:lpstr>What is involved in designing a visualization?</vt:lpstr>
      <vt:lpstr>Visual channels </vt:lpstr>
      <vt:lpstr>One example</vt:lpstr>
      <vt:lpstr>One example</vt:lpstr>
      <vt:lpstr>One example</vt:lpstr>
      <vt:lpstr>Pre-attentive properties (“Popout”)</vt:lpstr>
      <vt:lpstr>Value for visualization</vt:lpstr>
      <vt:lpstr>Experiment</vt:lpstr>
      <vt:lpstr>Hue</vt:lpstr>
      <vt:lpstr>Orientation</vt:lpstr>
      <vt:lpstr>Closure</vt:lpstr>
      <vt:lpstr>Size</vt:lpstr>
      <vt:lpstr>Curvature</vt:lpstr>
      <vt:lpstr>?</vt:lpstr>
      <vt:lpstr>Combination</vt:lpstr>
      <vt:lpstr>Brightness</vt:lpstr>
      <vt:lpstr>Intersection</vt:lpstr>
      <vt:lpstr>Terminators</vt:lpstr>
      <vt:lpstr>3D depth cues</vt:lpstr>
      <vt:lpstr>Lighting direction</vt:lpstr>
      <vt:lpstr>3D orientation</vt:lpstr>
      <vt:lpstr>Animations</vt:lpstr>
      <vt:lpstr>Some of these were faster, more accurate than others…</vt:lpstr>
      <vt:lpstr>Returning to our initial goal: ’pop-out’</vt:lpstr>
      <vt:lpstr>Combinations</vt:lpstr>
      <vt:lpstr>Combinations</vt:lpstr>
      <vt:lpstr>Boundary detection</vt:lpstr>
      <vt:lpstr>Boundary detection</vt:lpstr>
      <vt:lpstr>Number estimation</vt:lpstr>
      <vt:lpstr>What about these tasks?</vt:lpstr>
      <vt:lpstr>Gestalt principles: Patterns that transcend the visual stimuli that produce them </vt:lpstr>
      <vt:lpstr>How to convey association or grouping? </vt:lpstr>
      <vt:lpstr>Proximity vs color for grouping?  </vt:lpstr>
      <vt:lpstr>Proximity vs color for grouping?  </vt:lpstr>
      <vt:lpstr>Change proximity, change association</vt:lpstr>
      <vt:lpstr>Proximity to express relatedness, or group membership</vt:lpstr>
      <vt:lpstr>Similarity of elements: through Proximity + Color</vt:lpstr>
      <vt:lpstr>Convey similarity without proximity</vt:lpstr>
      <vt:lpstr>Convey similarity with blurring out, darkening everything?  </vt:lpstr>
      <vt:lpstr>But you can lose context</vt:lpstr>
      <vt:lpstr>Let’s do an experiment</vt:lpstr>
      <vt:lpstr>Let’s do an experiment</vt:lpstr>
      <vt:lpstr>Conveying association through connection</vt:lpstr>
      <vt:lpstr>Can you see how these elements are connected? </vt:lpstr>
      <vt:lpstr>Can you see how these elements are connected? </vt:lpstr>
      <vt:lpstr>Grouping elements by drawing a region</vt:lpstr>
      <vt:lpstr>Visualization example:</vt:lpstr>
      <vt:lpstr>Review: </vt:lpstr>
      <vt:lpstr>Perception of continuity</vt:lpstr>
      <vt:lpstr>Perception of continuity and path following</vt:lpstr>
      <vt:lpstr>Perception of symmetry</vt:lpstr>
      <vt:lpstr>Detecting symmetry, breaks in symmetry </vt:lpstr>
      <vt:lpstr>Take-aways</vt:lpstr>
      <vt:lpstr>Design critique</vt:lpstr>
      <vt:lpstr>PowerPoint Presentation</vt:lpstr>
      <vt:lpstr>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(aurisajm)</dc:creator>
  <cp:lastModifiedBy>Aurisano, Jillian (aurisajm)</cp:lastModifiedBy>
  <cp:revision>8</cp:revision>
  <dcterms:created xsi:type="dcterms:W3CDTF">2024-02-09T17:51:45Z</dcterms:created>
  <dcterms:modified xsi:type="dcterms:W3CDTF">2025-02-13T16:47:39Z</dcterms:modified>
</cp:coreProperties>
</file>